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Nuni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italic.fntdata"/><Relationship Id="rId6" Type="http://schemas.openxmlformats.org/officeDocument/2006/relationships/slide" Target="slides/slide1.xml"/><Relationship Id="rId18" Type="http://schemas.openxmlformats.org/officeDocument/2006/relationships/font" Target="fonts/Nuni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ippenainteasy.com/2019/02/12/chicago-bulls-3-biggest-2018-19-positional-needs-remaining/" TargetMode="External"/><Relationship Id="rId3" Type="http://schemas.openxmlformats.org/officeDocument/2006/relationships/hyperlink" Target="https://thunderousintentions.com/2018/12/17/okc-thunder-player-grades-revenge-served-via-oust-melee/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d1d4f8af6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d1d4f8af6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d24d188f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d24d188f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d1d4f8af6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d1d4f8af6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Bulls image is from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https://pippenainteasy.com/2019/02/12/chicago-bulls-3-biggest-2018-19-positional-needs-remaining/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Thunder image is from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https://thunderousintentions.com/2018/12/17/okc-thunder-player-grades-revenge-served-via-oust-melee/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d1d4f8af6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d1d4f8af6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Push shift allowed me to scrape more than 1k at a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lot can happen in 3 years. Chose the most recent 3 to be representative of the sub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Parameters</a:t>
            </a:r>
            <a:endParaRPr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three batches were between each year, 3 years ago, 2 years ago, 1 year ago to now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Would help for sentiment analysis over 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Comment: wanted 1 comment because that shows there was atleast activity in the post. Tried to filter out spam.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that 4 comments would mean higher quality of discussion in post and be more representative of the subreddit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Tested 10 comments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Limit: tested scrapes of size 10k, 7k, and 5k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initial filter of 1 comment received scrape sizes of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5k,4.9k,3.4k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7k felt like best balance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did not want to filter by score because I wanted my data to be representative of the subs as a whole.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wanted to keep the things they liked a lot and hated a lot. Theres insight to be gained from a negative post with lots of comments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d1d4f8af6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d1d4f8af6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bayes = prob of A given 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Created new stopwords too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Estimators: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Attempted random forest but the computational costs and results were not to my liking.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d1d4f8af6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d1d4f8af6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 Parameters, C=Regularization strength, Penalty= L2, rest default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d1d4f8af6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d1d4f8af6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Specificity = how good predicting bulls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 was scaled down by a magnitude of 10 and rounded to the tens place.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d1d4f8af6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d1d4f8af6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d1d4f8af6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d1d4f8af6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anova there is a significant difference between the scores of both teams.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 pval = 3.9E-28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 pval = 7.6E-74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Compound pval 6.7 E-7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d1d4f8af6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d1d4f8af6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Performing Anova on each of the scores grouping by the year yield that there is not a significant difference between the years and their sentiment scores.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None of the pvalues were below an alpha of 0.05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 value for positive was 0.18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Negative = 0.60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Compound = 0.09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reddit.com/r/Thunder/comments/cc4jgr/so_long_partner_inspired_by_uroninrobots_post/?utm_source=share&amp;utm_medium=web2x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hyperlink" Target="https://pippenainteasy.com/2019/02/12/chicago-bulls-3-biggest-2018-19-positional-needs-remaining/" TargetMode="External"/><Relationship Id="rId6" Type="http://schemas.openxmlformats.org/officeDocument/2006/relationships/hyperlink" Target="https://thunderousintentions.com/2018/12/17/okc-thunder-player-grades-revenge-served-via-oust-melee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hyperlink" Target="http://i.imgur.com/YY7S7t8.pn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641499" y="2268897"/>
            <a:ext cx="6297900" cy="19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Bulls V Thunder: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An Eastern vs Western conference showdown</a:t>
            </a:r>
            <a:endParaRPr sz="3000"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3546550" y="41149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Paolo Natividad</a:t>
            </a:r>
            <a:endParaRPr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8300" y="607650"/>
            <a:ext cx="1949476" cy="1964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0176" y="609600"/>
            <a:ext cx="2134888" cy="1964097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3"/>
          <p:cNvSpPr txBox="1"/>
          <p:nvPr/>
        </p:nvSpPr>
        <p:spPr>
          <a:xfrm>
            <a:off x="1785000" y="4713750"/>
            <a:ext cx="51168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Calibri"/>
                <a:ea typeface="Calibri"/>
                <a:cs typeface="Calibri"/>
                <a:sym typeface="Calibri"/>
              </a:rPr>
              <a:t>Images are from wikipedia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87174"/>
            <a:ext cx="9144006" cy="43691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https://www.reddit.com/r/Thunder/comments/cc4jgr/so_long_partner_inspired_by_uroninrobots_post/?utm_source=share&amp;utm_medium=web2x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"/>
          <p:cNvSpPr txBox="1"/>
          <p:nvPr>
            <p:ph type="title"/>
          </p:nvPr>
        </p:nvSpPr>
        <p:spPr>
          <a:xfrm>
            <a:off x="819150" y="524125"/>
            <a:ext cx="7505700" cy="6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</a:t>
            </a:r>
            <a:endParaRPr/>
          </a:p>
        </p:txBody>
      </p:sp>
      <p:sp>
        <p:nvSpPr>
          <p:cNvPr id="138" name="Google Shape;138;p14"/>
          <p:cNvSpPr txBox="1"/>
          <p:nvPr>
            <p:ph idx="1" type="body"/>
          </p:nvPr>
        </p:nvSpPr>
        <p:spPr>
          <a:xfrm>
            <a:off x="819150" y="1128325"/>
            <a:ext cx="7505700" cy="3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We are to make a binary classifier model out of scrapped Reddit posts to determine which two subreddits(of our choosing) the posts are from. The two subreddit chosen were: r/ChicagoBulls and r/Thunder </a:t>
            </a:r>
            <a:endParaRPr sz="2000"/>
          </a:p>
        </p:txBody>
      </p:sp>
      <p:pic>
        <p:nvPicPr>
          <p:cNvPr id="139" name="Google Shape;13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7051" y="2437074"/>
            <a:ext cx="3452048" cy="229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9450" y="2407200"/>
            <a:ext cx="3536848" cy="235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4"/>
          <p:cNvSpPr txBox="1"/>
          <p:nvPr/>
        </p:nvSpPr>
        <p:spPr>
          <a:xfrm>
            <a:off x="152400" y="4734850"/>
            <a:ext cx="51168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Bulls image is from </a:t>
            </a:r>
            <a:r>
              <a:rPr lang="en" sz="600" u="sng">
                <a:solidFill>
                  <a:schemeClr val="accent5"/>
                </a:solidFill>
                <a:hlinkClick r:id="rId5"/>
              </a:rPr>
              <a:t>https://pippenainteasy.com/2019/02/12/chicago-bulls-3-biggest-2018-19-positional-needs-remaining/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Thunder image is from </a:t>
            </a:r>
            <a:r>
              <a:rPr lang="en" sz="600" u="sng">
                <a:solidFill>
                  <a:schemeClr val="accent5"/>
                </a:solidFill>
                <a:hlinkClick r:id="rId6"/>
              </a:rPr>
              <a:t>https://thunderousintentions.com/2018/12/17/okc-thunder-player-grades-revenge-served-via-oust-melee/</a:t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819150" y="464600"/>
            <a:ext cx="7505700" cy="6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Scraping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819150" y="1088900"/>
            <a:ext cx="4919400" cy="33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Used Pushshift as scraper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Scraped from 3 years ago to the present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Parameters for scrape: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Timespan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Limit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Number of Comments in Post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Did not use Score as a parameter</a:t>
            </a:r>
            <a:endParaRPr sz="2000"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3375" y="743825"/>
            <a:ext cx="3100650" cy="327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5"/>
          <p:cNvSpPr txBox="1"/>
          <p:nvPr/>
        </p:nvSpPr>
        <p:spPr>
          <a:xfrm>
            <a:off x="5836400" y="4546500"/>
            <a:ext cx="5116800" cy="5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Image is from </a:t>
            </a:r>
            <a:r>
              <a:rPr lang="en" sz="600" u="sng">
                <a:solidFill>
                  <a:schemeClr val="hlink"/>
                </a:solidFill>
                <a:hlinkClick r:id="rId4"/>
              </a:rPr>
              <a:t>http://i.imgur.com/YY7S7t8.png</a:t>
            </a:r>
            <a:endParaRPr sz="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819150" y="464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819150" y="1163725"/>
            <a:ext cx="7505700" cy="32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Three testing sets for models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1 comment, 4 comment, 10 comment scrapes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Created pipelines to streamline gridsearch process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Types of transformers used: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CountVectorizer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TfidfVectorizer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Types of Estimators used: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Logistic Regression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Multinomial Naive Bayes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Binomial Naive Bayes</a:t>
            </a:r>
            <a:endParaRPr sz="1800"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356" y="3486144"/>
            <a:ext cx="2857545" cy="8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819150" y="540800"/>
            <a:ext cx="75057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62" name="Google Shape;162;p17"/>
          <p:cNvSpPr txBox="1"/>
          <p:nvPr>
            <p:ph idx="1" type="body"/>
          </p:nvPr>
        </p:nvSpPr>
        <p:spPr>
          <a:xfrm>
            <a:off x="819150" y="1146200"/>
            <a:ext cx="7505700" cy="7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Best Dataset: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4+ Comment Scrape</a:t>
            </a:r>
            <a:endParaRPr sz="2000"/>
          </a:p>
          <a:p>
            <a:pPr indent="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63" name="Google Shape;163;p17"/>
          <p:cNvSpPr txBox="1"/>
          <p:nvPr/>
        </p:nvSpPr>
        <p:spPr>
          <a:xfrm>
            <a:off x="4734500" y="2007375"/>
            <a:ext cx="3687900" cy="24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Best Estimator: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Logistic Regression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C: 1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Penalty: L2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7"/>
          <p:cNvSpPr txBox="1"/>
          <p:nvPr/>
        </p:nvSpPr>
        <p:spPr>
          <a:xfrm>
            <a:off x="884100" y="2034025"/>
            <a:ext cx="3687900" cy="24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Best Transformer: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TfidfVectorizer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Ngram_range: 1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Max_features: 15000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" sz="2000">
                <a:latin typeface="Calibri"/>
                <a:ea typeface="Calibri"/>
                <a:cs typeface="Calibri"/>
                <a:sym typeface="Calibri"/>
              </a:rPr>
              <a:t>Stop_words: ‘English’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819150" y="617000"/>
            <a:ext cx="7505700" cy="5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</a:t>
            </a:r>
            <a:endParaRPr/>
          </a:p>
        </p:txBody>
      </p:sp>
      <p:sp>
        <p:nvSpPr>
          <p:cNvPr id="170" name="Google Shape;170;p18"/>
          <p:cNvSpPr txBox="1"/>
          <p:nvPr>
            <p:ph idx="1" type="body"/>
          </p:nvPr>
        </p:nvSpPr>
        <p:spPr>
          <a:xfrm>
            <a:off x="819150" y="1761975"/>
            <a:ext cx="7505700" cy="267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Training Accuracy: 95.501%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Test Accuracy: 92.175%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Sensitivity</a:t>
            </a:r>
            <a:r>
              <a:rPr lang="en" sz="2000"/>
              <a:t>: 0.952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Specifici</a:t>
            </a:r>
            <a:r>
              <a:rPr lang="en" sz="2000"/>
              <a:t>ty: 0.889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ROC AUC Score: 0.978</a:t>
            </a:r>
            <a:endParaRPr sz="2000"/>
          </a:p>
        </p:txBody>
      </p:sp>
      <p:pic>
        <p:nvPicPr>
          <p:cNvPr id="171" name="Google Shape;1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0200" y="2124563"/>
            <a:ext cx="4358425" cy="147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3075" y="1323975"/>
            <a:ext cx="3941775" cy="249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50" y="1326775"/>
            <a:ext cx="3669725" cy="249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819150" y="617000"/>
            <a:ext cx="75057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/>
          </a:p>
        </p:txBody>
      </p:sp>
      <p:sp>
        <p:nvSpPr>
          <p:cNvPr id="183" name="Google Shape;183;p20"/>
          <p:cNvSpPr txBox="1"/>
          <p:nvPr>
            <p:ph idx="1" type="body"/>
          </p:nvPr>
        </p:nvSpPr>
        <p:spPr>
          <a:xfrm>
            <a:off x="819150" y="1345150"/>
            <a:ext cx="7505700" cy="30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3050" y="1272200"/>
            <a:ext cx="4579875" cy="342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2550" y="448550"/>
            <a:ext cx="6677425" cy="399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